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514b758b20_0_3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514b758b20_0_3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514b758b20_0_4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514b758b20_0_4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3514b758b20_0_4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3514b758b20_0_4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514b758b20_0_4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514b758b20_0_4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3514b758b20_0_3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3514b758b20_0_3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514b758b20_0_3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514b758b20_0_3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3514b758b20_0_3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3514b758b20_0_3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3514b758b20_0_3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3514b758b20_0_3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3514b758b20_0_3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3514b758b20_0_3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514b758b20_0_3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3514b758b20_0_3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3514b758b20_0_4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3514b758b20_0_4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3568a20a8bf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3568a20a8bf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gradFill>
          <a:gsLst>
            <a:gs pos="0">
              <a:srgbClr val="00B5F9"/>
            </a:gs>
            <a:gs pos="100000">
              <a:srgbClr val="11104C"/>
            </a:gs>
          </a:gsLst>
          <a:lin ang="5400012" scaled="0"/>
        </a:gra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s://rescueourdemocracy.com" TargetMode="External"/><Relationship Id="rId4" Type="http://schemas.openxmlformats.org/officeDocument/2006/relationships/hyperlink" Target="https://rescueourdemocracy.com" TargetMode="External"/><Relationship Id="rId9" Type="http://schemas.openxmlformats.org/officeDocument/2006/relationships/image" Target="../media/image2.png"/><Relationship Id="rId5" Type="http://schemas.openxmlformats.org/officeDocument/2006/relationships/hyperlink" Target="mailto:info@rescueourdemocracy.com" TargetMode="External"/><Relationship Id="rId6" Type="http://schemas.openxmlformats.org/officeDocument/2006/relationships/hyperlink" Target="tel:=15159664422" TargetMode="External"/><Relationship Id="rId7" Type="http://schemas.openxmlformats.org/officeDocument/2006/relationships/hyperlink" Target="https://bsky.app/profile/rescueourdemocracy.com" TargetMode="External"/><Relationship Id="rId8"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theblop.org" TargetMode="External"/><Relationship Id="rId4" Type="http://schemas.openxmlformats.org/officeDocument/2006/relationships/hyperlink" Target="https://theblop.org" TargetMode="External"/><Relationship Id="rId5" Type="http://schemas.openxmlformats.org/officeDocument/2006/relationships/hyperlink" Target="https://theblop.org" TargetMode="External"/><Relationship Id="rId6" Type="http://schemas.openxmlformats.org/officeDocument/2006/relationships/hyperlink" Target="https://www.newsweek.com/anti-trump-protest-locations-list-map-april-19-50501-2059609" TargetMode="External"/><Relationship Id="rId7" Type="http://schemas.openxmlformats.org/officeDocument/2006/relationships/hyperlink" Target="https://www.newsweek.com/anti-trump-protest-locations-list-map-april-19-50501-2059609"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pic>
        <p:nvPicPr>
          <p:cNvPr id="54" name="Google Shape;54;p13" title="ROD Presents-cropped.png"/>
          <p:cNvPicPr preferRelativeResize="0"/>
          <p:nvPr/>
        </p:nvPicPr>
        <p:blipFill rotWithShape="1">
          <a:blip r:embed="rId3">
            <a:alphaModFix/>
          </a:blip>
          <a:srcRect b="0" l="0" r="0" t="0"/>
          <a:stretch/>
        </p:blipFill>
        <p:spPr>
          <a:xfrm>
            <a:off x="152400" y="152400"/>
            <a:ext cx="8513454" cy="48387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
                                        </p:tgtEl>
                                        <p:attrNameLst>
                                          <p:attrName>style.visibility</p:attrName>
                                        </p:attrNameLst>
                                      </p:cBhvr>
                                      <p:to>
                                        <p:strVal val="visible"/>
                                      </p:to>
                                    </p:set>
                                    <p:animEffect filter="fade" transition="in">
                                      <p:cBhvr>
                                        <p:cTn dur="2000"/>
                                        <p:tgtEl>
                                          <p:spTgt spid="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chemeClr val="lt1"/>
                </a:solidFill>
              </a:rPr>
              <a:t>What We’re Working Toward</a:t>
            </a:r>
            <a:endParaRPr b="1" sz="3600">
              <a:solidFill>
                <a:schemeClr val="lt1"/>
              </a:solidFill>
            </a:endParaRPr>
          </a:p>
        </p:txBody>
      </p:sp>
      <p:sp>
        <p:nvSpPr>
          <p:cNvPr id="111" name="Google Shape;111;p22"/>
          <p:cNvSpPr txBox="1"/>
          <p:nvPr>
            <p:ph idx="1" type="body"/>
          </p:nvPr>
        </p:nvSpPr>
        <p:spPr>
          <a:xfrm>
            <a:off x="4572000" y="1152475"/>
            <a:ext cx="4260300" cy="3416400"/>
          </a:xfrm>
          <a:prstGeom prst="rect">
            <a:avLst/>
          </a:prstGeom>
        </p:spPr>
        <p:txBody>
          <a:bodyPr anchorCtr="0" anchor="t" bIns="91425" lIns="91425" spcFirstLastPara="1" rIns="91425" wrap="square" tIns="91425">
            <a:normAutofit/>
          </a:bodyPr>
          <a:lstStyle/>
          <a:p>
            <a:pPr indent="0" lvl="0" marL="0" rtl="0" algn="l">
              <a:spcBef>
                <a:spcPts val="1200"/>
              </a:spcBef>
              <a:spcAft>
                <a:spcPts val="0"/>
              </a:spcAft>
              <a:buClr>
                <a:schemeClr val="dk1"/>
              </a:buClr>
              <a:buSzPts val="1100"/>
              <a:buFont typeface="Arial"/>
              <a:buNone/>
            </a:pPr>
            <a:r>
              <a:rPr b="1" lang="en" sz="1100">
                <a:solidFill>
                  <a:schemeClr val="lt1"/>
                </a:solidFill>
              </a:rPr>
              <a:t>Short-Term Goals</a:t>
            </a:r>
            <a:endParaRPr b="1" sz="1100">
              <a:solidFill>
                <a:schemeClr val="lt1"/>
              </a:solidFill>
            </a:endParaRPr>
          </a:p>
          <a:p>
            <a:pPr indent="-298450" lvl="0" marL="457200" rtl="0" algn="l">
              <a:spcBef>
                <a:spcPts val="1200"/>
              </a:spcBef>
              <a:spcAft>
                <a:spcPts val="0"/>
              </a:spcAft>
              <a:buClr>
                <a:schemeClr val="lt1"/>
              </a:buClr>
              <a:buSzPts val="1100"/>
              <a:buChar char="●"/>
            </a:pPr>
            <a:r>
              <a:rPr b="1" lang="en" sz="1100">
                <a:solidFill>
                  <a:schemeClr val="lt1"/>
                </a:solidFill>
              </a:rPr>
              <a:t>Find a Treasurer</a:t>
            </a:r>
            <a:endParaRPr b="1" sz="1100">
              <a:solidFill>
                <a:schemeClr val="lt1"/>
              </a:solidFill>
            </a:endParaRPr>
          </a:p>
          <a:p>
            <a:pPr indent="-298450" lvl="0" marL="457200" rtl="0" algn="l">
              <a:spcBef>
                <a:spcPts val="0"/>
              </a:spcBef>
              <a:spcAft>
                <a:spcPts val="0"/>
              </a:spcAft>
              <a:buClr>
                <a:schemeClr val="lt1"/>
              </a:buClr>
              <a:buSzPts val="1100"/>
              <a:buChar char="●"/>
            </a:pPr>
            <a:r>
              <a:rPr b="1" lang="en" sz="1100">
                <a:solidFill>
                  <a:schemeClr val="lt1"/>
                </a:solidFill>
              </a:rPr>
              <a:t>Recruit volunteers and content contributors</a:t>
            </a:r>
            <a:endParaRPr b="1" sz="1100">
              <a:solidFill>
                <a:schemeClr val="lt1"/>
              </a:solidFill>
            </a:endParaRPr>
          </a:p>
          <a:p>
            <a:pPr indent="-298450" lvl="0" marL="457200" rtl="0" algn="l">
              <a:spcBef>
                <a:spcPts val="0"/>
              </a:spcBef>
              <a:spcAft>
                <a:spcPts val="0"/>
              </a:spcAft>
              <a:buClr>
                <a:schemeClr val="lt1"/>
              </a:buClr>
              <a:buSzPts val="1100"/>
              <a:buChar char="●"/>
            </a:pPr>
            <a:r>
              <a:rPr b="1" lang="en" sz="1100">
                <a:solidFill>
                  <a:schemeClr val="lt1"/>
                </a:solidFill>
              </a:rPr>
              <a:t>Summer Event Plan and execution</a:t>
            </a:r>
            <a:endParaRPr b="1" sz="1100">
              <a:solidFill>
                <a:schemeClr val="lt1"/>
              </a:solidFill>
            </a:endParaRPr>
          </a:p>
          <a:p>
            <a:pPr indent="0" lvl="0" marL="0" rtl="0" algn="l">
              <a:spcBef>
                <a:spcPts val="1200"/>
              </a:spcBef>
              <a:spcAft>
                <a:spcPts val="0"/>
              </a:spcAft>
              <a:buClr>
                <a:schemeClr val="dk1"/>
              </a:buClr>
              <a:buSzPts val="1100"/>
              <a:buFont typeface="Arial"/>
              <a:buNone/>
            </a:pPr>
            <a:r>
              <a:rPr b="1" lang="en" sz="1100">
                <a:solidFill>
                  <a:schemeClr val="lt1"/>
                </a:solidFill>
              </a:rPr>
              <a:t>Long-Term Goals</a:t>
            </a:r>
            <a:endParaRPr b="1" sz="1100">
              <a:solidFill>
                <a:schemeClr val="lt1"/>
              </a:solidFill>
            </a:endParaRPr>
          </a:p>
          <a:p>
            <a:pPr indent="-298450" lvl="0" marL="457200" rtl="0" algn="l">
              <a:spcBef>
                <a:spcPts val="1200"/>
              </a:spcBef>
              <a:spcAft>
                <a:spcPts val="0"/>
              </a:spcAft>
              <a:buClr>
                <a:schemeClr val="lt1"/>
              </a:buClr>
              <a:buSzPts val="1100"/>
              <a:buChar char="●"/>
            </a:pPr>
            <a:r>
              <a:rPr b="1" lang="en" sz="1100">
                <a:solidFill>
                  <a:schemeClr val="lt1"/>
                </a:solidFill>
              </a:rPr>
              <a:t>Secure voting/civil rights protections</a:t>
            </a:r>
            <a:br>
              <a:rPr b="1" lang="en" sz="1100">
                <a:solidFill>
                  <a:schemeClr val="lt1"/>
                </a:solidFill>
              </a:rPr>
            </a:br>
            <a:endParaRPr b="1" sz="1100">
              <a:solidFill>
                <a:schemeClr val="lt1"/>
              </a:solidFill>
            </a:endParaRPr>
          </a:p>
          <a:p>
            <a:pPr indent="-298450" lvl="0" marL="457200" rtl="0" algn="l">
              <a:spcBef>
                <a:spcPts val="0"/>
              </a:spcBef>
              <a:spcAft>
                <a:spcPts val="0"/>
              </a:spcAft>
              <a:buClr>
                <a:schemeClr val="lt1"/>
              </a:buClr>
              <a:buSzPts val="1100"/>
              <a:buChar char="●"/>
            </a:pPr>
            <a:r>
              <a:rPr b="1" lang="en" sz="1100">
                <a:solidFill>
                  <a:schemeClr val="lt1"/>
                </a:solidFill>
              </a:rPr>
              <a:t>Establish a national base of pro-democracy action hubs</a:t>
            </a:r>
            <a:br>
              <a:rPr b="1" lang="en" sz="1100">
                <a:solidFill>
                  <a:schemeClr val="lt1"/>
                </a:solidFill>
              </a:rPr>
            </a:br>
            <a:endParaRPr b="1" sz="1100">
              <a:solidFill>
                <a:schemeClr val="lt1"/>
              </a:solidFill>
            </a:endParaRPr>
          </a:p>
          <a:p>
            <a:pPr indent="-298450" lvl="0" marL="457200" rtl="0" algn="l">
              <a:spcBef>
                <a:spcPts val="0"/>
              </a:spcBef>
              <a:spcAft>
                <a:spcPts val="0"/>
              </a:spcAft>
              <a:buClr>
                <a:schemeClr val="lt1"/>
              </a:buClr>
              <a:buSzPts val="1100"/>
              <a:buChar char="●"/>
            </a:pPr>
            <a:r>
              <a:rPr b="1" lang="en" sz="1100">
                <a:solidFill>
                  <a:schemeClr val="lt1"/>
                </a:solidFill>
              </a:rPr>
              <a:t>Shift the public narrative around democracy and civic engagement</a:t>
            </a:r>
            <a:endParaRPr b="1" sz="1100">
              <a:solidFill>
                <a:schemeClr val="lt1"/>
              </a:solidFill>
            </a:endParaRPr>
          </a:p>
          <a:p>
            <a:pPr indent="0" lvl="0" marL="0" rtl="0" algn="l">
              <a:spcBef>
                <a:spcPts val="1200"/>
              </a:spcBef>
              <a:spcAft>
                <a:spcPts val="1200"/>
              </a:spcAft>
              <a:buNone/>
            </a:pPr>
            <a:r>
              <a:t/>
            </a:r>
            <a:endParaRPr/>
          </a:p>
        </p:txBody>
      </p:sp>
      <p:pic>
        <p:nvPicPr>
          <p:cNvPr id="112" name="Google Shape;112;p22" title="40days.png"/>
          <p:cNvPicPr preferRelativeResize="0"/>
          <p:nvPr/>
        </p:nvPicPr>
        <p:blipFill>
          <a:blip r:embed="rId3">
            <a:alphaModFix/>
          </a:blip>
          <a:stretch>
            <a:fillRect/>
          </a:stretch>
        </p:blipFill>
        <p:spPr>
          <a:xfrm>
            <a:off x="589825" y="1231825"/>
            <a:ext cx="3257702" cy="325770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pic>
        <p:nvPicPr>
          <p:cNvPr id="117" name="Google Shape;117;p23" title="pngwing.com (1).png"/>
          <p:cNvPicPr preferRelativeResize="0"/>
          <p:nvPr/>
        </p:nvPicPr>
        <p:blipFill>
          <a:blip r:embed="rId3">
            <a:alphaModFix/>
          </a:blip>
          <a:stretch>
            <a:fillRect/>
          </a:stretch>
        </p:blipFill>
        <p:spPr>
          <a:xfrm>
            <a:off x="2126596" y="0"/>
            <a:ext cx="4890809" cy="5143500"/>
          </a:xfrm>
          <a:prstGeom prst="rect">
            <a:avLst/>
          </a:prstGeom>
          <a:noFill/>
          <a:ln>
            <a:noFill/>
          </a:ln>
        </p:spPr>
      </p:pic>
      <p:sp>
        <p:nvSpPr>
          <p:cNvPr id="118" name="Google Shape;118;p2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chemeClr val="lt1"/>
                </a:solidFill>
              </a:rPr>
              <a:t>Why It Matters	</a:t>
            </a:r>
            <a:endParaRPr b="1" sz="3600">
              <a:solidFill>
                <a:schemeClr val="lt1"/>
              </a:solidFill>
            </a:endParaRPr>
          </a:p>
        </p:txBody>
      </p:sp>
      <p:sp>
        <p:nvSpPr>
          <p:cNvPr id="119" name="Google Shape;119;p2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marR="381000" rtl="0" algn="l">
              <a:spcBef>
                <a:spcPts val="1200"/>
              </a:spcBef>
              <a:spcAft>
                <a:spcPts val="0"/>
              </a:spcAft>
              <a:buClr>
                <a:schemeClr val="dk1"/>
              </a:buClr>
              <a:buSzPts val="1100"/>
              <a:buFont typeface="Arial"/>
              <a:buNone/>
            </a:pPr>
            <a:r>
              <a:rPr b="1" i="1" lang="en">
                <a:solidFill>
                  <a:schemeClr val="lt1"/>
                </a:solidFill>
              </a:rPr>
              <a:t>Democracy only survives when people defend it.</a:t>
            </a:r>
            <a:endParaRPr b="1" i="1">
              <a:solidFill>
                <a:schemeClr val="lt1"/>
              </a:solidFill>
            </a:endParaRPr>
          </a:p>
          <a:p>
            <a:pPr indent="0" lvl="0" marL="0" rtl="0" algn="l">
              <a:spcBef>
                <a:spcPts val="1200"/>
              </a:spcBef>
              <a:spcAft>
                <a:spcPts val="0"/>
              </a:spcAft>
              <a:buClr>
                <a:schemeClr val="dk1"/>
              </a:buClr>
              <a:buSzPts val="1100"/>
              <a:buFont typeface="Arial"/>
              <a:buNone/>
            </a:pPr>
            <a:r>
              <a:rPr b="1" lang="en">
                <a:solidFill>
                  <a:schemeClr val="lt1"/>
                </a:solidFill>
              </a:rPr>
              <a:t>We are:</a:t>
            </a:r>
            <a:endParaRPr b="1">
              <a:solidFill>
                <a:schemeClr val="lt1"/>
              </a:solidFill>
            </a:endParaRPr>
          </a:p>
          <a:p>
            <a:pPr indent="-298450" lvl="0" marL="457200" rtl="0" algn="l">
              <a:spcBef>
                <a:spcPts val="1200"/>
              </a:spcBef>
              <a:spcAft>
                <a:spcPts val="0"/>
              </a:spcAft>
              <a:buClr>
                <a:schemeClr val="lt1"/>
              </a:buClr>
              <a:buSzPts val="1100"/>
              <a:buChar char="●"/>
            </a:pPr>
            <a:r>
              <a:rPr b="1" lang="en">
                <a:solidFill>
                  <a:schemeClr val="lt1"/>
                </a:solidFill>
              </a:rPr>
              <a:t>Citizen-led</a:t>
            </a:r>
            <a:br>
              <a:rPr b="1" lang="en">
                <a:solidFill>
                  <a:schemeClr val="lt1"/>
                </a:solidFill>
              </a:rPr>
            </a:br>
            <a:endParaRPr b="1">
              <a:solidFill>
                <a:schemeClr val="lt1"/>
              </a:solidFill>
            </a:endParaRPr>
          </a:p>
          <a:p>
            <a:pPr indent="-298450" lvl="0" marL="457200" rtl="0" algn="l">
              <a:spcBef>
                <a:spcPts val="0"/>
              </a:spcBef>
              <a:spcAft>
                <a:spcPts val="0"/>
              </a:spcAft>
              <a:buClr>
                <a:schemeClr val="lt1"/>
              </a:buClr>
              <a:buSzPts val="1100"/>
              <a:buChar char="●"/>
            </a:pPr>
            <a:r>
              <a:rPr b="1" lang="en">
                <a:solidFill>
                  <a:schemeClr val="lt1"/>
                </a:solidFill>
              </a:rPr>
              <a:t>Focused on action, not performative politics</a:t>
            </a:r>
            <a:br>
              <a:rPr b="1" lang="en">
                <a:solidFill>
                  <a:schemeClr val="lt1"/>
                </a:solidFill>
              </a:rPr>
            </a:br>
            <a:endParaRPr b="1">
              <a:solidFill>
                <a:schemeClr val="lt1"/>
              </a:solidFill>
            </a:endParaRPr>
          </a:p>
          <a:p>
            <a:pPr indent="-298450" lvl="0" marL="457200" rtl="0" algn="l">
              <a:spcBef>
                <a:spcPts val="0"/>
              </a:spcBef>
              <a:spcAft>
                <a:spcPts val="0"/>
              </a:spcAft>
              <a:buClr>
                <a:schemeClr val="lt1"/>
              </a:buClr>
              <a:buSzPts val="1100"/>
              <a:buChar char="●"/>
            </a:pPr>
            <a:r>
              <a:rPr b="1" lang="en">
                <a:solidFill>
                  <a:schemeClr val="lt1"/>
                </a:solidFill>
              </a:rPr>
              <a:t>Ready to support and collaborate with others who share our mission</a:t>
            </a:r>
            <a:br>
              <a:rPr b="1" lang="en">
                <a:solidFill>
                  <a:schemeClr val="lt1"/>
                </a:solidFill>
              </a:rPr>
            </a:br>
            <a:endParaRPr b="1">
              <a:solidFill>
                <a:schemeClr val="lt1"/>
              </a:solidFill>
            </a:endParaRPr>
          </a:p>
          <a:p>
            <a:pPr indent="0" lvl="0" marL="0" rtl="0" algn="l">
              <a:spcBef>
                <a:spcPts val="1200"/>
              </a:spcBef>
              <a:spcAft>
                <a:spcPts val="0"/>
              </a:spcAft>
              <a:buClr>
                <a:schemeClr val="dk1"/>
              </a:buClr>
              <a:buSzPts val="1100"/>
              <a:buFont typeface="Arial"/>
              <a:buNone/>
            </a:pPr>
            <a:r>
              <a:rPr b="1" lang="en">
                <a:solidFill>
                  <a:schemeClr val="lt1"/>
                </a:solidFill>
              </a:rPr>
              <a:t>The opportunity is now—to channel energy into lasting civic infrastructure.</a:t>
            </a:r>
            <a:endParaRPr b="1">
              <a:solidFill>
                <a:schemeClr val="lt1"/>
              </a:solidFill>
            </a:endParaRPr>
          </a:p>
          <a:p>
            <a:pPr indent="0" lvl="0" marL="0" rtl="0" algn="l">
              <a:spcBef>
                <a:spcPts val="1200"/>
              </a:spcBef>
              <a:spcAft>
                <a:spcPts val="120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chemeClr val="lt1"/>
                </a:solidFill>
              </a:rPr>
              <a:t>Let’s Work Together</a:t>
            </a:r>
            <a:endParaRPr b="1" sz="3600">
              <a:solidFill>
                <a:schemeClr val="lt1"/>
              </a:solidFill>
            </a:endParaRPr>
          </a:p>
        </p:txBody>
      </p:sp>
      <p:sp>
        <p:nvSpPr>
          <p:cNvPr id="125" name="Google Shape;125;p24"/>
          <p:cNvSpPr txBox="1"/>
          <p:nvPr>
            <p:ph idx="1" type="body"/>
          </p:nvPr>
        </p:nvSpPr>
        <p:spPr>
          <a:xfrm>
            <a:off x="311700" y="1353750"/>
            <a:ext cx="8520600" cy="3416400"/>
          </a:xfrm>
          <a:prstGeom prst="rect">
            <a:avLst/>
          </a:prstGeom>
        </p:spPr>
        <p:txBody>
          <a:bodyPr anchorCtr="0" anchor="t" bIns="91425" lIns="91425" spcFirstLastPara="1" rIns="91425" wrap="square" tIns="91425">
            <a:normAutofit fontScale="92500" lnSpcReduction="20000"/>
          </a:bodyPr>
          <a:lstStyle/>
          <a:p>
            <a:pPr indent="0" lvl="0" marL="0" rtl="0" algn="l">
              <a:spcBef>
                <a:spcPts val="1200"/>
              </a:spcBef>
              <a:spcAft>
                <a:spcPts val="0"/>
              </a:spcAft>
              <a:buClr>
                <a:schemeClr val="dk1"/>
              </a:buClr>
              <a:buSzPct val="46808"/>
              <a:buFont typeface="Arial"/>
              <a:buNone/>
            </a:pPr>
            <a:r>
              <a:rPr b="1" lang="en" sz="2350">
                <a:solidFill>
                  <a:schemeClr val="lt1"/>
                </a:solidFill>
              </a:rPr>
              <a:t>We’d love to collaborate with other groups through:</a:t>
            </a:r>
            <a:endParaRPr b="1" sz="2350">
              <a:solidFill>
                <a:schemeClr val="lt1"/>
              </a:solidFill>
            </a:endParaRPr>
          </a:p>
          <a:p>
            <a:pPr indent="-366633" lvl="0" marL="457200" rtl="0" algn="l">
              <a:spcBef>
                <a:spcPts val="1200"/>
              </a:spcBef>
              <a:spcAft>
                <a:spcPts val="0"/>
              </a:spcAft>
              <a:buClr>
                <a:schemeClr val="lt1"/>
              </a:buClr>
              <a:buSzPct val="100000"/>
              <a:buChar char="●"/>
            </a:pPr>
            <a:r>
              <a:rPr b="1" lang="en" sz="2350">
                <a:solidFill>
                  <a:schemeClr val="lt1"/>
                </a:solidFill>
              </a:rPr>
              <a:t>Shared campaigns and visibility</a:t>
            </a:r>
            <a:br>
              <a:rPr b="1" lang="en" sz="2350">
                <a:solidFill>
                  <a:schemeClr val="lt1"/>
                </a:solidFill>
              </a:rPr>
            </a:br>
            <a:endParaRPr b="1" sz="2350">
              <a:solidFill>
                <a:schemeClr val="lt1"/>
              </a:solidFill>
            </a:endParaRPr>
          </a:p>
          <a:p>
            <a:pPr indent="-366633" lvl="0" marL="457200" rtl="0" algn="l">
              <a:spcBef>
                <a:spcPts val="0"/>
              </a:spcBef>
              <a:spcAft>
                <a:spcPts val="0"/>
              </a:spcAft>
              <a:buClr>
                <a:schemeClr val="lt1"/>
              </a:buClr>
              <a:buSzPct val="100000"/>
              <a:buChar char="●"/>
            </a:pPr>
            <a:r>
              <a:rPr b="1" lang="en" sz="2350">
                <a:solidFill>
                  <a:schemeClr val="lt1"/>
                </a:solidFill>
              </a:rPr>
              <a:t>Strategy sessions and cross-promotion</a:t>
            </a:r>
            <a:br>
              <a:rPr b="1" lang="en" sz="2350">
                <a:solidFill>
                  <a:schemeClr val="lt1"/>
                </a:solidFill>
              </a:rPr>
            </a:br>
            <a:endParaRPr b="1" sz="2350">
              <a:solidFill>
                <a:schemeClr val="lt1"/>
              </a:solidFill>
            </a:endParaRPr>
          </a:p>
          <a:p>
            <a:pPr indent="-366633" lvl="0" marL="457200" rtl="0" algn="l">
              <a:spcBef>
                <a:spcPts val="0"/>
              </a:spcBef>
              <a:spcAft>
                <a:spcPts val="0"/>
              </a:spcAft>
              <a:buClr>
                <a:schemeClr val="lt1"/>
              </a:buClr>
              <a:buSzPct val="100000"/>
              <a:buChar char="●"/>
            </a:pPr>
            <a:r>
              <a:rPr b="1" lang="en" sz="2350">
                <a:solidFill>
                  <a:schemeClr val="lt1"/>
                </a:solidFill>
              </a:rPr>
              <a:t>Volunteer engagement and platform-building</a:t>
            </a:r>
            <a:br>
              <a:rPr b="1" lang="en" sz="2350">
                <a:solidFill>
                  <a:schemeClr val="lt1"/>
                </a:solidFill>
              </a:rPr>
            </a:br>
            <a:endParaRPr b="1" sz="2350">
              <a:solidFill>
                <a:schemeClr val="lt1"/>
              </a:solidFill>
            </a:endParaRPr>
          </a:p>
          <a:p>
            <a:pPr indent="0" lvl="0" marL="381000" marR="381000" rtl="0" algn="l">
              <a:spcBef>
                <a:spcPts val="1200"/>
              </a:spcBef>
              <a:spcAft>
                <a:spcPts val="0"/>
              </a:spcAft>
              <a:buClr>
                <a:schemeClr val="dk1"/>
              </a:buClr>
              <a:buSzPct val="46808"/>
              <a:buFont typeface="Arial"/>
              <a:buNone/>
            </a:pPr>
            <a:r>
              <a:rPr b="1" i="1" lang="en" sz="2350">
                <a:solidFill>
                  <a:schemeClr val="lt1"/>
                </a:solidFill>
              </a:rPr>
              <a:t>This is bigger than one group. It’s a movement.</a:t>
            </a:r>
            <a:endParaRPr b="1" i="1" sz="2350">
              <a:solidFill>
                <a:schemeClr val="lt1"/>
              </a:solidFill>
            </a:endParaRPr>
          </a:p>
          <a:p>
            <a:pPr indent="0" lvl="0" marL="0" rtl="0" algn="l">
              <a:spcBef>
                <a:spcPts val="1200"/>
              </a:spcBef>
              <a:spcAft>
                <a:spcPts val="120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chemeClr val="lt1"/>
                </a:solidFill>
              </a:rPr>
              <a:t>Thank you!</a:t>
            </a:r>
            <a:endParaRPr b="1" sz="3600">
              <a:solidFill>
                <a:schemeClr val="lt1"/>
              </a:solidFill>
            </a:endParaRPr>
          </a:p>
        </p:txBody>
      </p:sp>
      <p:sp>
        <p:nvSpPr>
          <p:cNvPr id="131" name="Google Shape;131;p25"/>
          <p:cNvSpPr txBox="1"/>
          <p:nvPr>
            <p:ph idx="1" type="body"/>
          </p:nvPr>
        </p:nvSpPr>
        <p:spPr>
          <a:xfrm>
            <a:off x="4572000" y="3030975"/>
            <a:ext cx="4260300" cy="1959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b="1" lang="en" sz="1100">
                <a:solidFill>
                  <a:schemeClr val="lt1"/>
                </a:solidFill>
              </a:rPr>
              <a:t>Contact Info:</a:t>
            </a:r>
            <a:endParaRPr b="1" sz="1100">
              <a:solidFill>
                <a:schemeClr val="lt1"/>
              </a:solidFill>
            </a:endParaRPr>
          </a:p>
          <a:p>
            <a:pPr indent="0" lvl="0" marL="0" rtl="0" algn="l">
              <a:spcBef>
                <a:spcPts val="1200"/>
              </a:spcBef>
              <a:spcAft>
                <a:spcPts val="0"/>
              </a:spcAft>
              <a:buClr>
                <a:schemeClr val="dk1"/>
              </a:buClr>
              <a:buSzPts val="1100"/>
              <a:buFont typeface="Arial"/>
              <a:buNone/>
            </a:pPr>
            <a:r>
              <a:rPr b="1" lang="en" sz="1100">
                <a:solidFill>
                  <a:schemeClr val="lt1"/>
                </a:solidFill>
              </a:rPr>
              <a:t>🌐</a:t>
            </a:r>
            <a:r>
              <a:rPr b="1" lang="en" sz="1100">
                <a:solidFill>
                  <a:schemeClr val="lt1"/>
                </a:solidFill>
                <a:uFill>
                  <a:noFill/>
                </a:uFill>
                <a:hlinkClick r:id="rId3">
                  <a:extLst>
                    <a:ext uri="{A12FA001-AC4F-418D-AE19-62706E023703}">
                      <ahyp:hlinkClr val="tx"/>
                    </a:ext>
                  </a:extLst>
                </a:hlinkClick>
              </a:rPr>
              <a:t> </a:t>
            </a:r>
            <a:r>
              <a:rPr b="1" lang="en" sz="1100" u="sng">
                <a:solidFill>
                  <a:schemeClr val="lt1"/>
                </a:solidFill>
                <a:hlinkClick r:id="rId4">
                  <a:extLst>
                    <a:ext uri="{A12FA001-AC4F-418D-AE19-62706E023703}">
                      <ahyp:hlinkClr val="tx"/>
                    </a:ext>
                  </a:extLst>
                </a:hlinkClick>
              </a:rPr>
              <a:t>rescueourdemocracy.com</a:t>
            </a:r>
            <a:endParaRPr b="1" sz="1100" u="sng">
              <a:solidFill>
                <a:schemeClr val="lt1"/>
              </a:solidFill>
            </a:endParaRPr>
          </a:p>
          <a:p>
            <a:pPr indent="0" lvl="0" marL="0" rtl="0" algn="l">
              <a:spcBef>
                <a:spcPts val="1200"/>
              </a:spcBef>
              <a:spcAft>
                <a:spcPts val="0"/>
              </a:spcAft>
              <a:buNone/>
            </a:pPr>
            <a:r>
              <a:rPr b="1" lang="en" sz="1100">
                <a:solidFill>
                  <a:schemeClr val="lt1"/>
                </a:solidFill>
              </a:rPr>
              <a:t>📧</a:t>
            </a:r>
            <a:r>
              <a:rPr b="1" lang="en" sz="1100" u="sng">
                <a:solidFill>
                  <a:schemeClr val="lt1"/>
                </a:solidFill>
                <a:hlinkClick r:id="rId5">
                  <a:extLst>
                    <a:ext uri="{A12FA001-AC4F-418D-AE19-62706E023703}">
                      <ahyp:hlinkClr val="tx"/>
                    </a:ext>
                  </a:extLst>
                </a:hlinkClick>
              </a:rPr>
              <a:t>info@rescueourdemocracy.com</a:t>
            </a:r>
            <a:endParaRPr b="1" sz="1100">
              <a:solidFill>
                <a:schemeClr val="lt1"/>
              </a:solidFill>
            </a:endParaRPr>
          </a:p>
          <a:p>
            <a:pPr indent="0" lvl="0" marL="0" rtl="0" algn="l">
              <a:spcBef>
                <a:spcPts val="1200"/>
              </a:spcBef>
              <a:spcAft>
                <a:spcPts val="0"/>
              </a:spcAft>
              <a:buClr>
                <a:schemeClr val="dk1"/>
              </a:buClr>
              <a:buSzPts val="1100"/>
              <a:buFont typeface="Arial"/>
              <a:buNone/>
            </a:pPr>
            <a:r>
              <a:rPr b="1" lang="en" sz="1100">
                <a:solidFill>
                  <a:schemeClr val="lt1"/>
                </a:solidFill>
              </a:rPr>
              <a:t>☎️ </a:t>
            </a:r>
            <a:r>
              <a:rPr b="1" lang="en" sz="1100" u="sng">
                <a:solidFill>
                  <a:schemeClr val="lt1"/>
                </a:solidFill>
                <a:hlinkClick r:id="rId6">
                  <a:extLst>
                    <a:ext uri="{A12FA001-AC4F-418D-AE19-62706E023703}">
                      <ahyp:hlinkClr val="tx"/>
                    </a:ext>
                  </a:extLst>
                </a:hlinkClick>
              </a:rPr>
              <a:t>515.966.4422</a:t>
            </a:r>
            <a:endParaRPr b="1" sz="1100">
              <a:solidFill>
                <a:schemeClr val="lt1"/>
              </a:solidFill>
            </a:endParaRPr>
          </a:p>
          <a:p>
            <a:pPr indent="0" lvl="0" marL="0" rtl="0" algn="l">
              <a:spcBef>
                <a:spcPts val="1200"/>
              </a:spcBef>
              <a:spcAft>
                <a:spcPts val="1200"/>
              </a:spcAft>
              <a:buNone/>
            </a:pPr>
            <a:r>
              <a:rPr b="1" lang="en" sz="1100">
                <a:solidFill>
                  <a:schemeClr val="lt1"/>
                </a:solidFill>
              </a:rPr>
              <a:t>📣 Social Media: </a:t>
            </a:r>
            <a:endParaRPr b="1">
              <a:solidFill>
                <a:schemeClr val="lt1"/>
              </a:solidFill>
            </a:endParaRPr>
          </a:p>
        </p:txBody>
      </p:sp>
      <p:pic>
        <p:nvPicPr>
          <p:cNvPr id="132" name="Google Shape;132;p25" title="Bluesky_Logo.png">
            <a:hlinkClick r:id="rId7"/>
          </p:cNvPr>
          <p:cNvPicPr preferRelativeResize="0"/>
          <p:nvPr/>
        </p:nvPicPr>
        <p:blipFill>
          <a:blip r:embed="rId8">
            <a:alphaModFix/>
          </a:blip>
          <a:stretch>
            <a:fillRect/>
          </a:stretch>
        </p:blipFill>
        <p:spPr>
          <a:xfrm>
            <a:off x="5922025" y="4409525"/>
            <a:ext cx="354926" cy="313674"/>
          </a:xfrm>
          <a:prstGeom prst="rect">
            <a:avLst/>
          </a:prstGeom>
          <a:noFill/>
          <a:ln>
            <a:noFill/>
          </a:ln>
        </p:spPr>
      </p:pic>
      <p:sp>
        <p:nvSpPr>
          <p:cNvPr id="133" name="Google Shape;133;p25"/>
          <p:cNvSpPr txBox="1"/>
          <p:nvPr/>
        </p:nvSpPr>
        <p:spPr>
          <a:xfrm>
            <a:off x="4429900" y="1088625"/>
            <a:ext cx="4402500" cy="186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 sz="2200">
                <a:solidFill>
                  <a:schemeClr val="lt1"/>
                </a:solidFill>
              </a:rPr>
              <a:t>"Thank you for your time and passion — we hope you’ll be the heroes who come to our rescue and join the mission!"</a:t>
            </a:r>
            <a:endParaRPr b="1" i="1" sz="2200">
              <a:solidFill>
                <a:schemeClr val="lt1"/>
              </a:solidFill>
            </a:endParaRPr>
          </a:p>
        </p:txBody>
      </p:sp>
      <p:pic>
        <p:nvPicPr>
          <p:cNvPr id="134" name="Google Shape;134;p25" title="URL QR Code.png"/>
          <p:cNvPicPr preferRelativeResize="0"/>
          <p:nvPr/>
        </p:nvPicPr>
        <p:blipFill>
          <a:blip r:embed="rId9">
            <a:alphaModFix/>
          </a:blip>
          <a:stretch>
            <a:fillRect/>
          </a:stretch>
        </p:blipFill>
        <p:spPr>
          <a:xfrm>
            <a:off x="152400" y="1170125"/>
            <a:ext cx="3820975" cy="38209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4"/>
          <p:cNvSpPr txBox="1"/>
          <p:nvPr>
            <p:ph type="title"/>
          </p:nvPr>
        </p:nvSpPr>
        <p:spPr>
          <a:xfrm>
            <a:off x="311700" y="445025"/>
            <a:ext cx="8520600" cy="17058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4200">
                <a:solidFill>
                  <a:schemeClr val="lt1"/>
                </a:solidFill>
              </a:rPr>
              <a:t>Who We Are. What We’re Building. Why It Matters.</a:t>
            </a:r>
            <a:endParaRPr b="1" sz="4200">
              <a:solidFill>
                <a:schemeClr val="lt1"/>
              </a:solidFill>
            </a:endParaRPr>
          </a:p>
        </p:txBody>
      </p:sp>
      <p:sp>
        <p:nvSpPr>
          <p:cNvPr id="60" name="Google Shape;60;p14"/>
          <p:cNvSpPr txBox="1"/>
          <p:nvPr/>
        </p:nvSpPr>
        <p:spPr>
          <a:xfrm>
            <a:off x="415725" y="3734625"/>
            <a:ext cx="4671000" cy="104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200">
                <a:solidFill>
                  <a:schemeClr val="lt1"/>
                </a:solidFill>
              </a:rPr>
              <a:t>Presented by: Judy T. – Founder</a:t>
            </a:r>
            <a:endParaRPr b="1" sz="2200">
              <a:solidFill>
                <a:schemeClr val="lt1"/>
              </a:solidFill>
            </a:endParaRPr>
          </a:p>
          <a:p>
            <a:pPr indent="0" lvl="0" marL="0" rtl="0" algn="l">
              <a:spcBef>
                <a:spcPts val="0"/>
              </a:spcBef>
              <a:spcAft>
                <a:spcPts val="0"/>
              </a:spcAft>
              <a:buNone/>
            </a:pPr>
            <a:r>
              <a:rPr b="1" lang="en" sz="2200">
                <a:solidFill>
                  <a:schemeClr val="lt1"/>
                </a:solidFill>
              </a:rPr>
              <a:t>Created on 04.26.2025</a:t>
            </a:r>
            <a:endParaRPr b="1" sz="2200">
              <a:solidFill>
                <a:schemeClr val="lt1"/>
              </a:solidFill>
            </a:endParaRPr>
          </a:p>
        </p:txBody>
      </p:sp>
      <p:pic>
        <p:nvPicPr>
          <p:cNvPr id="61" name="Google Shape;61;p14" title="ROD Logo-EDIT-WHITEBG.png"/>
          <p:cNvPicPr preferRelativeResize="0"/>
          <p:nvPr/>
        </p:nvPicPr>
        <p:blipFill>
          <a:blip r:embed="rId3">
            <a:alphaModFix/>
          </a:blip>
          <a:stretch>
            <a:fillRect/>
          </a:stretch>
        </p:blipFill>
        <p:spPr>
          <a:xfrm>
            <a:off x="5977100" y="2090750"/>
            <a:ext cx="2687877" cy="268787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solidFill>
                  <a:schemeClr val="lt1"/>
                </a:solidFill>
              </a:rPr>
              <a:t>OUR MISSION</a:t>
            </a:r>
            <a:endParaRPr b="1">
              <a:solidFill>
                <a:schemeClr val="lt1"/>
              </a:solidFill>
            </a:endParaRPr>
          </a:p>
        </p:txBody>
      </p:sp>
      <p:sp>
        <p:nvSpPr>
          <p:cNvPr id="67" name="Google Shape;67;p1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ctr">
              <a:spcBef>
                <a:spcPts val="1200"/>
              </a:spcBef>
              <a:spcAft>
                <a:spcPts val="0"/>
              </a:spcAft>
              <a:buClr>
                <a:schemeClr val="dk1"/>
              </a:buClr>
              <a:buSzPts val="1100"/>
              <a:buFont typeface="Arial"/>
              <a:buNone/>
            </a:pPr>
            <a:r>
              <a:rPr b="1" i="1" lang="en" sz="1600">
                <a:solidFill>
                  <a:schemeClr val="lt1"/>
                </a:solidFill>
              </a:rPr>
              <a:t>"In an era of growing political unrest and uncertainty, Rescue Our Democracy is dedicated to protecting the foundation of our republic: the people’s voice. We believe that no cause—whether civil rights, economic justice, climate action, or bodily autonomy—can truly succeed unless democracy itself is safeguarded. Through education, organization, and action, we provide protest information, resources, and a platform for coordinated efforts across Iowa. We empower individuals to stand up, speak out, and demand accountability from those in power. Because without democracy, no other fight will matter."</a:t>
            </a:r>
            <a:endParaRPr b="1" i="1" sz="1600">
              <a:solidFill>
                <a:schemeClr val="lt1"/>
              </a:solidFill>
            </a:endParaRPr>
          </a:p>
          <a:p>
            <a:pPr indent="0" lvl="0" marL="0" rtl="0" algn="ctr">
              <a:spcBef>
                <a:spcPts val="1200"/>
              </a:spcBef>
              <a:spcAft>
                <a:spcPts val="1200"/>
              </a:spcAft>
              <a:buNone/>
            </a:pPr>
            <a:r>
              <a:rPr b="1" lang="en" sz="1600">
                <a:solidFill>
                  <a:schemeClr val="lt1"/>
                </a:solidFill>
              </a:rPr>
              <a:t>Judy T., rescueourdemocracy.com Founder</a:t>
            </a:r>
            <a:endParaRPr b="1" sz="160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In other words…</a:t>
            </a:r>
            <a:endParaRPr>
              <a:solidFill>
                <a:schemeClr val="lt1"/>
              </a:solidFill>
            </a:endParaRPr>
          </a:p>
        </p:txBody>
      </p:sp>
      <p:sp>
        <p:nvSpPr>
          <p:cNvPr id="73" name="Google Shape;73;p16"/>
          <p:cNvSpPr txBox="1"/>
          <p:nvPr>
            <p:ph idx="1" type="body"/>
          </p:nvPr>
        </p:nvSpPr>
        <p:spPr>
          <a:xfrm>
            <a:off x="311700" y="1454350"/>
            <a:ext cx="42603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solidFill>
                  <a:schemeClr val="lt1"/>
                </a:solidFill>
              </a:rPr>
              <a:t>“Rescue Our Democracy is a grassroots movement committed to safeguarding democratic principles, protecting voting rights, and holding elected officials accountable through civic action, education, and strategic advocacy.”</a:t>
            </a:r>
            <a:endParaRPr>
              <a:solidFill>
                <a:schemeClr val="lt1"/>
              </a:solidFill>
            </a:endParaRPr>
          </a:p>
        </p:txBody>
      </p:sp>
      <p:pic>
        <p:nvPicPr>
          <p:cNvPr id="74" name="Google Shape;74;p16" title="ROD Supports.png"/>
          <p:cNvPicPr preferRelativeResize="0"/>
          <p:nvPr/>
        </p:nvPicPr>
        <p:blipFill>
          <a:blip r:embed="rId3">
            <a:alphaModFix/>
          </a:blip>
          <a:stretch>
            <a:fillRect/>
          </a:stretch>
        </p:blipFill>
        <p:spPr>
          <a:xfrm>
            <a:off x="4724400" y="1170125"/>
            <a:ext cx="4267203" cy="242530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Clr>
                <a:schemeClr val="dk1"/>
              </a:buClr>
              <a:buSzPts val="1100"/>
              <a:buFont typeface="Arial"/>
              <a:buNone/>
            </a:pPr>
            <a:r>
              <a:rPr b="1" lang="en" sz="3000">
                <a:solidFill>
                  <a:schemeClr val="lt1"/>
                </a:solidFill>
              </a:rPr>
              <a:t>Why We Exist</a:t>
            </a:r>
            <a:endParaRPr sz="3000"/>
          </a:p>
        </p:txBody>
      </p:sp>
      <p:sp>
        <p:nvSpPr>
          <p:cNvPr id="80" name="Google Shape;80;p17"/>
          <p:cNvSpPr txBox="1"/>
          <p:nvPr>
            <p:ph idx="1" type="body"/>
          </p:nvPr>
        </p:nvSpPr>
        <p:spPr>
          <a:xfrm>
            <a:off x="311700" y="1253075"/>
            <a:ext cx="4260300" cy="2407200"/>
          </a:xfrm>
          <a:prstGeom prst="rect">
            <a:avLst/>
          </a:prstGeom>
        </p:spPr>
        <p:txBody>
          <a:bodyPr anchorCtr="0" anchor="t" bIns="91425" lIns="91425" spcFirstLastPara="1" rIns="91425" wrap="square" tIns="91425">
            <a:normAutofit fontScale="25000" lnSpcReduction="20000"/>
          </a:bodyPr>
          <a:lstStyle/>
          <a:p>
            <a:pPr indent="0" lvl="0" marL="0" rtl="0" algn="l">
              <a:spcBef>
                <a:spcPts val="1200"/>
              </a:spcBef>
              <a:spcAft>
                <a:spcPts val="0"/>
              </a:spcAft>
              <a:buNone/>
            </a:pPr>
            <a:r>
              <a:rPr b="1" lang="en" sz="8800">
                <a:solidFill>
                  <a:schemeClr val="lt1"/>
                </a:solidFill>
              </a:rPr>
              <a:t>Democracy is under attack. We’re here to fight back.</a:t>
            </a:r>
            <a:endParaRPr sz="8800">
              <a:solidFill>
                <a:schemeClr val="dk1"/>
              </a:solidFill>
            </a:endParaRPr>
          </a:p>
          <a:p>
            <a:pPr indent="0" lvl="0" marL="457200" rtl="0" algn="l">
              <a:spcBef>
                <a:spcPts val="1200"/>
              </a:spcBef>
              <a:spcAft>
                <a:spcPts val="0"/>
              </a:spcAft>
              <a:buNone/>
            </a:pPr>
            <a:r>
              <a:t/>
            </a:r>
            <a:endParaRPr b="1" sz="4400">
              <a:solidFill>
                <a:schemeClr val="lt1"/>
              </a:solidFill>
            </a:endParaRPr>
          </a:p>
          <a:p>
            <a:pPr indent="-298450" lvl="0" marL="457200" rtl="0" algn="l">
              <a:spcBef>
                <a:spcPts val="1200"/>
              </a:spcBef>
              <a:spcAft>
                <a:spcPts val="0"/>
              </a:spcAft>
              <a:buClr>
                <a:schemeClr val="lt1"/>
              </a:buClr>
              <a:buSzPct val="100000"/>
              <a:buChar char="●"/>
            </a:pPr>
            <a:r>
              <a:rPr b="1" lang="en" sz="4400">
                <a:solidFill>
                  <a:schemeClr val="lt1"/>
                </a:solidFill>
              </a:rPr>
              <a:t>Voter suppression laws continue to spread</a:t>
            </a:r>
            <a:br>
              <a:rPr b="1" lang="en" sz="4400">
                <a:solidFill>
                  <a:schemeClr val="lt1"/>
                </a:solidFill>
              </a:rPr>
            </a:br>
            <a:endParaRPr b="1" sz="4400">
              <a:solidFill>
                <a:schemeClr val="lt1"/>
              </a:solidFill>
            </a:endParaRPr>
          </a:p>
          <a:p>
            <a:pPr indent="-298450" lvl="0" marL="457200" rtl="0" algn="l">
              <a:spcBef>
                <a:spcPts val="0"/>
              </a:spcBef>
              <a:spcAft>
                <a:spcPts val="0"/>
              </a:spcAft>
              <a:buClr>
                <a:schemeClr val="lt1"/>
              </a:buClr>
              <a:buSzPct val="100000"/>
              <a:buChar char="●"/>
            </a:pPr>
            <a:r>
              <a:rPr b="1" lang="en" sz="4400">
                <a:solidFill>
                  <a:schemeClr val="lt1"/>
                </a:solidFill>
              </a:rPr>
              <a:t>Disinformation is undermining trust in institutions</a:t>
            </a:r>
            <a:br>
              <a:rPr b="1" lang="en" sz="4400">
                <a:solidFill>
                  <a:schemeClr val="lt1"/>
                </a:solidFill>
              </a:rPr>
            </a:br>
            <a:endParaRPr b="1" sz="4400">
              <a:solidFill>
                <a:schemeClr val="lt1"/>
              </a:solidFill>
            </a:endParaRPr>
          </a:p>
          <a:p>
            <a:pPr indent="-298450" lvl="0" marL="457200" rtl="0" algn="l">
              <a:spcBef>
                <a:spcPts val="0"/>
              </a:spcBef>
              <a:spcAft>
                <a:spcPts val="0"/>
              </a:spcAft>
              <a:buClr>
                <a:schemeClr val="lt1"/>
              </a:buClr>
              <a:buSzPct val="100000"/>
              <a:buChar char="●"/>
            </a:pPr>
            <a:r>
              <a:rPr b="1" lang="en" sz="4400">
                <a:solidFill>
                  <a:schemeClr val="lt1"/>
                </a:solidFill>
              </a:rPr>
              <a:t>Grassroots passion is rising—but it needs structure and strategy</a:t>
            </a:r>
            <a:br>
              <a:rPr b="1" lang="en" sz="4400">
                <a:solidFill>
                  <a:schemeClr val="lt1"/>
                </a:solidFill>
              </a:rPr>
            </a:br>
            <a:endParaRPr b="1" sz="4400">
              <a:solidFill>
                <a:schemeClr val="lt1"/>
              </a:solidFill>
            </a:endParaRPr>
          </a:p>
          <a:p>
            <a:pPr indent="0" lvl="0" marL="381000" marR="381000" rtl="0" algn="l">
              <a:spcBef>
                <a:spcPts val="1200"/>
              </a:spcBef>
              <a:spcAft>
                <a:spcPts val="0"/>
              </a:spcAft>
              <a:buClr>
                <a:schemeClr val="dk1"/>
              </a:buClr>
              <a:buSzPts val="275"/>
              <a:buFont typeface="Arial"/>
              <a:buNone/>
            </a:pPr>
            <a:r>
              <a:t/>
            </a:r>
            <a:endParaRPr b="1" sz="4400">
              <a:solidFill>
                <a:schemeClr val="lt1"/>
              </a:solidFill>
            </a:endParaRPr>
          </a:p>
          <a:p>
            <a:pPr indent="0" lvl="0" marL="0" rtl="0" algn="l">
              <a:spcBef>
                <a:spcPts val="1200"/>
              </a:spcBef>
              <a:spcAft>
                <a:spcPts val="1200"/>
              </a:spcAft>
              <a:buNone/>
            </a:pPr>
            <a:r>
              <a:t/>
            </a:r>
            <a:endParaRPr/>
          </a:p>
        </p:txBody>
      </p:sp>
      <p:sp>
        <p:nvSpPr>
          <p:cNvPr id="81" name="Google Shape;81;p17"/>
          <p:cNvSpPr txBox="1"/>
          <p:nvPr/>
        </p:nvSpPr>
        <p:spPr>
          <a:xfrm>
            <a:off x="311700" y="4230625"/>
            <a:ext cx="8624400" cy="818700"/>
          </a:xfrm>
          <a:prstGeom prst="rect">
            <a:avLst/>
          </a:prstGeom>
          <a:noFill/>
          <a:ln>
            <a:noFill/>
          </a:ln>
        </p:spPr>
        <p:txBody>
          <a:bodyPr anchorCtr="0" anchor="t" bIns="91425" lIns="91425" spcFirstLastPara="1" rIns="91425" wrap="square" tIns="91425">
            <a:noAutofit/>
          </a:bodyPr>
          <a:lstStyle/>
          <a:p>
            <a:pPr indent="0" lvl="0" marL="381000" marR="381000" rtl="0" algn="ctr">
              <a:lnSpc>
                <a:spcPct val="115000"/>
              </a:lnSpc>
              <a:spcBef>
                <a:spcPts val="1200"/>
              </a:spcBef>
              <a:spcAft>
                <a:spcPts val="0"/>
              </a:spcAft>
              <a:buClr>
                <a:schemeClr val="dk1"/>
              </a:buClr>
              <a:buSzPts val="1100"/>
              <a:buFont typeface="Arial"/>
              <a:buNone/>
            </a:pPr>
            <a:r>
              <a:rPr b="1" lang="en" sz="1100">
                <a:solidFill>
                  <a:schemeClr val="lt1"/>
                </a:solidFill>
              </a:rPr>
              <a:t>This is just the tip of the iceberg we are facing.</a:t>
            </a:r>
            <a:endParaRPr b="1" sz="1100">
              <a:solidFill>
                <a:schemeClr val="lt1"/>
              </a:solidFill>
            </a:endParaRPr>
          </a:p>
          <a:p>
            <a:pPr indent="0" lvl="0" marL="381000" marR="381000" rtl="0" algn="ctr">
              <a:lnSpc>
                <a:spcPct val="115000"/>
              </a:lnSpc>
              <a:spcBef>
                <a:spcPts val="1200"/>
              </a:spcBef>
              <a:spcAft>
                <a:spcPts val="1200"/>
              </a:spcAft>
              <a:buClr>
                <a:schemeClr val="dk1"/>
              </a:buClr>
              <a:buSzPts val="1100"/>
              <a:buFont typeface="Arial"/>
              <a:buNone/>
            </a:pPr>
            <a:r>
              <a:rPr b="1" lang="en" sz="1100">
                <a:solidFill>
                  <a:schemeClr val="lt1"/>
                </a:solidFill>
              </a:rPr>
              <a:t>We’re building a home for defenders of democracy who are ready to take meaningful action.</a:t>
            </a:r>
            <a:endParaRPr sz="1100">
              <a:solidFill>
                <a:schemeClr val="dk2"/>
              </a:solidFill>
            </a:endParaRPr>
          </a:p>
        </p:txBody>
      </p:sp>
      <p:pic>
        <p:nvPicPr>
          <p:cNvPr id="82" name="Google Shape;82;p17" title="Protestors Graphic.png"/>
          <p:cNvPicPr preferRelativeResize="0"/>
          <p:nvPr/>
        </p:nvPicPr>
        <p:blipFill>
          <a:blip r:embed="rId3">
            <a:alphaModFix/>
          </a:blip>
          <a:stretch>
            <a:fillRect/>
          </a:stretch>
        </p:blipFill>
        <p:spPr>
          <a:xfrm>
            <a:off x="5440000" y="981425"/>
            <a:ext cx="2950477" cy="295047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Clr>
                <a:schemeClr val="dk1"/>
              </a:buClr>
              <a:buSzPts val="1100"/>
              <a:buFont typeface="Arial"/>
              <a:buNone/>
            </a:pPr>
            <a:r>
              <a:rPr b="1" lang="en" sz="3600">
                <a:solidFill>
                  <a:schemeClr val="lt1"/>
                </a:solidFill>
              </a:rPr>
              <a:t>What We Will Do</a:t>
            </a:r>
            <a:endParaRPr sz="3600"/>
          </a:p>
        </p:txBody>
      </p:sp>
      <p:sp>
        <p:nvSpPr>
          <p:cNvPr id="88" name="Google Shape;88;p18"/>
          <p:cNvSpPr txBox="1"/>
          <p:nvPr>
            <p:ph idx="1" type="body"/>
          </p:nvPr>
        </p:nvSpPr>
        <p:spPr>
          <a:xfrm>
            <a:off x="311700" y="1499100"/>
            <a:ext cx="8520600" cy="3416400"/>
          </a:xfrm>
          <a:prstGeom prst="rect">
            <a:avLst/>
          </a:prstGeom>
        </p:spPr>
        <p:txBody>
          <a:bodyPr anchorCtr="0" anchor="t" bIns="91425" lIns="91425" spcFirstLastPara="1" rIns="91425" wrap="square" tIns="91425">
            <a:normAutofit fontScale="77500" lnSpcReduction="20000"/>
          </a:bodyPr>
          <a:lstStyle/>
          <a:p>
            <a:pPr indent="0" lvl="0" marL="0" rtl="0" algn="l">
              <a:spcBef>
                <a:spcPts val="1200"/>
              </a:spcBef>
              <a:spcAft>
                <a:spcPts val="0"/>
              </a:spcAft>
              <a:buNone/>
            </a:pPr>
            <a:r>
              <a:rPr b="1" lang="en" sz="3600">
                <a:solidFill>
                  <a:schemeClr val="lt1"/>
                </a:solidFill>
              </a:rPr>
              <a:t>We will organize. We will educate. We will act.</a:t>
            </a:r>
            <a:endParaRPr sz="3600">
              <a:solidFill>
                <a:schemeClr val="dk1"/>
              </a:solidFill>
            </a:endParaRPr>
          </a:p>
          <a:p>
            <a:pPr indent="-336867" lvl="0" marL="457200" rtl="0" algn="l">
              <a:spcBef>
                <a:spcPts val="1200"/>
              </a:spcBef>
              <a:spcAft>
                <a:spcPts val="0"/>
              </a:spcAft>
              <a:buClr>
                <a:schemeClr val="lt1"/>
              </a:buClr>
              <a:buSzPct val="100000"/>
              <a:buChar char="●"/>
            </a:pPr>
            <a:r>
              <a:rPr b="1" lang="en" sz="2200">
                <a:solidFill>
                  <a:schemeClr val="lt1"/>
                </a:solidFill>
              </a:rPr>
              <a:t>Voter Empowerment: Help citizens register, vote, and stay informed</a:t>
            </a:r>
            <a:br>
              <a:rPr b="1" lang="en" sz="2200">
                <a:solidFill>
                  <a:schemeClr val="lt1"/>
                </a:solidFill>
              </a:rPr>
            </a:br>
            <a:endParaRPr b="1" sz="2200">
              <a:solidFill>
                <a:schemeClr val="lt1"/>
              </a:solidFill>
            </a:endParaRPr>
          </a:p>
          <a:p>
            <a:pPr indent="-336867" lvl="0" marL="457200" rtl="0" algn="l">
              <a:spcBef>
                <a:spcPts val="0"/>
              </a:spcBef>
              <a:spcAft>
                <a:spcPts val="0"/>
              </a:spcAft>
              <a:buClr>
                <a:schemeClr val="lt1"/>
              </a:buClr>
              <a:buSzPct val="100000"/>
              <a:buChar char="●"/>
            </a:pPr>
            <a:r>
              <a:rPr b="1" lang="en" sz="2200">
                <a:solidFill>
                  <a:schemeClr val="lt1"/>
                </a:solidFill>
              </a:rPr>
              <a:t>Accountability: Track elected officials and amplify their anti-democratic actions</a:t>
            </a:r>
            <a:br>
              <a:rPr b="1" lang="en" sz="2200">
                <a:solidFill>
                  <a:schemeClr val="lt1"/>
                </a:solidFill>
              </a:rPr>
            </a:br>
            <a:endParaRPr b="1" sz="2200">
              <a:solidFill>
                <a:schemeClr val="lt1"/>
              </a:solidFill>
            </a:endParaRPr>
          </a:p>
          <a:p>
            <a:pPr indent="-336867" lvl="0" marL="457200" rtl="0" algn="l">
              <a:spcBef>
                <a:spcPts val="0"/>
              </a:spcBef>
              <a:spcAft>
                <a:spcPts val="0"/>
              </a:spcAft>
              <a:buClr>
                <a:schemeClr val="lt1"/>
              </a:buClr>
              <a:buSzPct val="100000"/>
              <a:buChar char="●"/>
            </a:pPr>
            <a:r>
              <a:rPr b="1" lang="en" sz="2200">
                <a:solidFill>
                  <a:schemeClr val="lt1"/>
                </a:solidFill>
              </a:rPr>
              <a:t>Narrative Shaping: Push back on disinformation with truth-based messaging</a:t>
            </a:r>
            <a:br>
              <a:rPr b="1" lang="en" sz="2200">
                <a:solidFill>
                  <a:schemeClr val="lt1"/>
                </a:solidFill>
              </a:rPr>
            </a:br>
            <a:endParaRPr b="1" sz="2200">
              <a:solidFill>
                <a:schemeClr val="lt1"/>
              </a:solidFill>
            </a:endParaRPr>
          </a:p>
          <a:p>
            <a:pPr indent="-336867" lvl="0" marL="457200" rtl="0" algn="l">
              <a:spcBef>
                <a:spcPts val="0"/>
              </a:spcBef>
              <a:spcAft>
                <a:spcPts val="0"/>
              </a:spcAft>
              <a:buClr>
                <a:schemeClr val="lt1"/>
              </a:buClr>
              <a:buSzPct val="100000"/>
              <a:buChar char="●"/>
            </a:pPr>
            <a:r>
              <a:rPr b="1" lang="en" sz="2200">
                <a:solidFill>
                  <a:schemeClr val="lt1"/>
                </a:solidFill>
              </a:rPr>
              <a:t>Coalition Building: Partner with aligned groups to expand our reach</a:t>
            </a:r>
            <a:endParaRPr b="1" sz="2200">
              <a:solidFill>
                <a:schemeClr val="lt1"/>
              </a:solidFill>
            </a:endParaRPr>
          </a:p>
          <a:p>
            <a:pPr indent="0" lvl="0" marL="0" rtl="0" algn="l">
              <a:spcBef>
                <a:spcPts val="1200"/>
              </a:spcBef>
              <a:spcAft>
                <a:spcPts val="120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3600">
                <a:solidFill>
                  <a:schemeClr val="lt1"/>
                </a:solidFill>
              </a:rPr>
              <a:t>What We’ve Done So Far</a:t>
            </a:r>
            <a:endParaRPr b="1" sz="3600">
              <a:solidFill>
                <a:schemeClr val="lt1"/>
              </a:solidFill>
            </a:endParaRPr>
          </a:p>
        </p:txBody>
      </p:sp>
      <p:sp>
        <p:nvSpPr>
          <p:cNvPr id="94" name="Google Shape;94;p19"/>
          <p:cNvSpPr txBox="1"/>
          <p:nvPr/>
        </p:nvSpPr>
        <p:spPr>
          <a:xfrm>
            <a:off x="4653525" y="1222800"/>
            <a:ext cx="3980700" cy="24816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chemeClr val="lt1"/>
              </a:buClr>
              <a:buSzPts val="1100"/>
              <a:buChar char="●"/>
            </a:pPr>
            <a:r>
              <a:rPr b="1" lang="en" sz="1100">
                <a:solidFill>
                  <a:schemeClr val="lt1"/>
                </a:solidFill>
              </a:rPr>
              <a:t>Built out membership roles &amp; internal structure</a:t>
            </a:r>
            <a:br>
              <a:rPr b="1" lang="en" sz="1100">
                <a:solidFill>
                  <a:schemeClr val="lt1"/>
                </a:solidFill>
              </a:rPr>
            </a:br>
            <a:endParaRPr b="1" sz="1100">
              <a:solidFill>
                <a:schemeClr val="lt1"/>
              </a:solidFill>
            </a:endParaRPr>
          </a:p>
          <a:p>
            <a:pPr indent="-298450" lvl="0" marL="457200" rtl="0" algn="l">
              <a:lnSpc>
                <a:spcPct val="115000"/>
              </a:lnSpc>
              <a:spcBef>
                <a:spcPts val="0"/>
              </a:spcBef>
              <a:spcAft>
                <a:spcPts val="0"/>
              </a:spcAft>
              <a:buClr>
                <a:schemeClr val="lt1"/>
              </a:buClr>
              <a:buSzPts val="1100"/>
              <a:buChar char="●"/>
            </a:pPr>
            <a:r>
              <a:rPr b="1" lang="en" sz="1100">
                <a:solidFill>
                  <a:schemeClr val="lt1"/>
                </a:solidFill>
              </a:rPr>
              <a:t>Held first 2 volunteer onboarding and recruited an opinion contributor</a:t>
            </a:r>
            <a:endParaRPr b="1" sz="1100">
              <a:solidFill>
                <a:schemeClr val="lt1"/>
              </a:solidFill>
            </a:endParaRPr>
          </a:p>
          <a:p>
            <a:pPr indent="-298450" lvl="1" marL="914400" rtl="0" algn="l">
              <a:lnSpc>
                <a:spcPct val="115000"/>
              </a:lnSpc>
              <a:spcBef>
                <a:spcPts val="0"/>
              </a:spcBef>
              <a:spcAft>
                <a:spcPts val="0"/>
              </a:spcAft>
              <a:buClr>
                <a:schemeClr val="lt1"/>
              </a:buClr>
              <a:buSzPts val="1100"/>
              <a:buChar char="○"/>
            </a:pPr>
            <a:r>
              <a:rPr b="1" lang="en" sz="1100">
                <a:solidFill>
                  <a:schemeClr val="lt1"/>
                </a:solidFill>
              </a:rPr>
              <a:t>Author</a:t>
            </a:r>
            <a:endParaRPr b="1" sz="1100">
              <a:solidFill>
                <a:schemeClr val="lt1"/>
              </a:solidFill>
            </a:endParaRPr>
          </a:p>
          <a:p>
            <a:pPr indent="-298450" lvl="1" marL="914400" rtl="0" algn="l">
              <a:lnSpc>
                <a:spcPct val="115000"/>
              </a:lnSpc>
              <a:spcBef>
                <a:spcPts val="0"/>
              </a:spcBef>
              <a:spcAft>
                <a:spcPts val="0"/>
              </a:spcAft>
              <a:buClr>
                <a:schemeClr val="lt1"/>
              </a:buClr>
              <a:buSzPts val="1100"/>
              <a:buChar char="○"/>
            </a:pPr>
            <a:r>
              <a:rPr b="1" lang="en" sz="1100">
                <a:solidFill>
                  <a:schemeClr val="lt1"/>
                </a:solidFill>
              </a:rPr>
              <a:t>General Volunteer</a:t>
            </a:r>
            <a:br>
              <a:rPr b="1" lang="en" sz="1100">
                <a:solidFill>
                  <a:schemeClr val="lt1"/>
                </a:solidFill>
              </a:rPr>
            </a:br>
            <a:endParaRPr b="1" sz="1100">
              <a:solidFill>
                <a:schemeClr val="lt1"/>
              </a:solidFill>
            </a:endParaRPr>
          </a:p>
          <a:p>
            <a:pPr indent="-298450" lvl="0" marL="457200" rtl="0" algn="l">
              <a:lnSpc>
                <a:spcPct val="115000"/>
              </a:lnSpc>
              <a:spcBef>
                <a:spcPts val="0"/>
              </a:spcBef>
              <a:spcAft>
                <a:spcPts val="0"/>
              </a:spcAft>
              <a:buClr>
                <a:schemeClr val="lt1"/>
              </a:buClr>
              <a:buSzPts val="1100"/>
              <a:buChar char="●"/>
            </a:pPr>
            <a:r>
              <a:rPr b="1" lang="en" sz="1100">
                <a:solidFill>
                  <a:schemeClr val="lt1"/>
                </a:solidFill>
              </a:rPr>
              <a:t>Designed and distributed flyers for our May 4 protest</a:t>
            </a:r>
            <a:br>
              <a:rPr b="1" lang="en" sz="1100">
                <a:solidFill>
                  <a:schemeClr val="lt1"/>
                </a:solidFill>
              </a:rPr>
            </a:br>
            <a:endParaRPr b="1" sz="1100">
              <a:solidFill>
                <a:schemeClr val="lt1"/>
              </a:solidFill>
            </a:endParaRPr>
          </a:p>
          <a:p>
            <a:pPr indent="-298450" lvl="0" marL="457200" rtl="0" algn="l">
              <a:lnSpc>
                <a:spcPct val="115000"/>
              </a:lnSpc>
              <a:spcBef>
                <a:spcPts val="0"/>
              </a:spcBef>
              <a:spcAft>
                <a:spcPts val="0"/>
              </a:spcAft>
              <a:buClr>
                <a:schemeClr val="lt1"/>
              </a:buClr>
              <a:buSzPts val="1100"/>
              <a:buChar char="●"/>
            </a:pPr>
            <a:r>
              <a:rPr b="1" lang="en" sz="1100">
                <a:solidFill>
                  <a:schemeClr val="lt1"/>
                </a:solidFill>
              </a:rPr>
              <a:t>Originated and are leading the May 4 protest narrative</a:t>
            </a:r>
            <a:br>
              <a:rPr b="1" lang="en" sz="1100">
                <a:solidFill>
                  <a:schemeClr val="lt1"/>
                </a:solidFill>
              </a:rPr>
            </a:br>
            <a:endParaRPr b="1" sz="1100">
              <a:solidFill>
                <a:schemeClr val="lt1"/>
              </a:solidFill>
            </a:endParaRPr>
          </a:p>
          <a:p>
            <a:pPr indent="0" lvl="0" marL="457200" rtl="0" algn="l">
              <a:lnSpc>
                <a:spcPct val="115000"/>
              </a:lnSpc>
              <a:spcBef>
                <a:spcPts val="1200"/>
              </a:spcBef>
              <a:spcAft>
                <a:spcPts val="1200"/>
              </a:spcAft>
              <a:buNone/>
            </a:pPr>
            <a:br>
              <a:rPr b="1" lang="en" sz="1100">
                <a:solidFill>
                  <a:schemeClr val="lt1"/>
                </a:solidFill>
              </a:rPr>
            </a:br>
            <a:endParaRPr sz="1800">
              <a:solidFill>
                <a:schemeClr val="dk2"/>
              </a:solidFill>
            </a:endParaRPr>
          </a:p>
        </p:txBody>
      </p:sp>
      <p:sp>
        <p:nvSpPr>
          <p:cNvPr id="95" name="Google Shape;95;p19"/>
          <p:cNvSpPr txBox="1"/>
          <p:nvPr/>
        </p:nvSpPr>
        <p:spPr>
          <a:xfrm>
            <a:off x="591300" y="1295400"/>
            <a:ext cx="3980700" cy="32010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chemeClr val="lt1"/>
              </a:buClr>
              <a:buSzPts val="1100"/>
              <a:buChar char="●"/>
            </a:pPr>
            <a:r>
              <a:rPr b="1" lang="en" sz="1100">
                <a:solidFill>
                  <a:schemeClr val="lt1"/>
                </a:solidFill>
              </a:rPr>
              <a:t>Launched April 1, 2025 — 1,400 unique visitors in first 25 days</a:t>
            </a:r>
            <a:br>
              <a:rPr b="1" lang="en" sz="1100">
                <a:solidFill>
                  <a:schemeClr val="lt1"/>
                </a:solidFill>
              </a:rPr>
            </a:br>
            <a:endParaRPr b="1" sz="1100">
              <a:solidFill>
                <a:schemeClr val="lt1"/>
              </a:solidFill>
            </a:endParaRPr>
          </a:p>
          <a:p>
            <a:pPr indent="-298450" lvl="0" marL="457200" rtl="0" algn="l">
              <a:lnSpc>
                <a:spcPct val="115000"/>
              </a:lnSpc>
              <a:spcBef>
                <a:spcPts val="0"/>
              </a:spcBef>
              <a:spcAft>
                <a:spcPts val="0"/>
              </a:spcAft>
              <a:buClr>
                <a:schemeClr val="lt1"/>
              </a:buClr>
              <a:buSzPts val="1100"/>
              <a:buChar char="●"/>
            </a:pPr>
            <a:r>
              <a:rPr b="1" lang="en" sz="1100">
                <a:solidFill>
                  <a:schemeClr val="lt1"/>
                </a:solidFill>
              </a:rPr>
              <a:t>Now seeing 150–200 daily unique visitors</a:t>
            </a:r>
            <a:br>
              <a:rPr b="1" lang="en" sz="1100">
                <a:solidFill>
                  <a:schemeClr val="lt1"/>
                </a:solidFill>
              </a:rPr>
            </a:br>
            <a:endParaRPr b="1" sz="1100">
              <a:solidFill>
                <a:schemeClr val="lt1"/>
              </a:solidFill>
            </a:endParaRPr>
          </a:p>
          <a:p>
            <a:pPr indent="-298450" lvl="0" marL="457200" rtl="0" algn="l">
              <a:lnSpc>
                <a:spcPct val="115000"/>
              </a:lnSpc>
              <a:spcBef>
                <a:spcPts val="0"/>
              </a:spcBef>
              <a:spcAft>
                <a:spcPts val="0"/>
              </a:spcAft>
              <a:buClr>
                <a:schemeClr val="lt1"/>
              </a:buClr>
              <a:buSzPts val="1100"/>
              <a:buChar char="●"/>
            </a:pPr>
            <a:r>
              <a:rPr b="1" lang="en" sz="1100">
                <a:solidFill>
                  <a:schemeClr val="lt1"/>
                </a:solidFill>
              </a:rPr>
              <a:t>Initiated a “Hands Off 2” protest for April 19</a:t>
            </a:r>
            <a:br>
              <a:rPr b="1" lang="en" sz="1100">
                <a:solidFill>
                  <a:schemeClr val="lt1"/>
                </a:solidFill>
              </a:rPr>
            </a:br>
            <a:endParaRPr b="1" sz="1100">
              <a:solidFill>
                <a:schemeClr val="lt1"/>
              </a:solidFill>
            </a:endParaRPr>
          </a:p>
          <a:p>
            <a:pPr indent="-298450" lvl="1" marL="914400" rtl="0" algn="l">
              <a:lnSpc>
                <a:spcPct val="115000"/>
              </a:lnSpc>
              <a:spcBef>
                <a:spcPts val="0"/>
              </a:spcBef>
              <a:spcAft>
                <a:spcPts val="0"/>
              </a:spcAft>
              <a:buClr>
                <a:schemeClr val="lt1"/>
              </a:buClr>
              <a:buSzPts val="1100"/>
              <a:buChar char="○"/>
            </a:pPr>
            <a:r>
              <a:rPr b="1" lang="en" sz="1100">
                <a:solidFill>
                  <a:schemeClr val="lt1"/>
                </a:solidFill>
              </a:rPr>
              <a:t>Although canceled due to overlaps, our early call drew a large crowd</a:t>
            </a:r>
            <a:br>
              <a:rPr b="1" lang="en" sz="1100">
                <a:solidFill>
                  <a:schemeClr val="lt1"/>
                </a:solidFill>
              </a:rPr>
            </a:br>
            <a:endParaRPr b="1" sz="1100">
              <a:solidFill>
                <a:schemeClr val="lt1"/>
              </a:solidFill>
            </a:endParaRPr>
          </a:p>
          <a:p>
            <a:pPr indent="-298450" lvl="1" marL="914400" rtl="0" algn="l">
              <a:lnSpc>
                <a:spcPct val="115000"/>
              </a:lnSpc>
              <a:spcBef>
                <a:spcPts val="0"/>
              </a:spcBef>
              <a:spcAft>
                <a:spcPts val="0"/>
              </a:spcAft>
              <a:buClr>
                <a:schemeClr val="lt1"/>
              </a:buClr>
              <a:buSzPts val="1100"/>
              <a:buChar char="○"/>
            </a:pPr>
            <a:r>
              <a:rPr b="1" lang="en" sz="1100">
                <a:solidFill>
                  <a:schemeClr val="lt1"/>
                </a:solidFill>
              </a:rPr>
              <a:t>Thanked by other organizers for boosting awareness</a:t>
            </a:r>
            <a:br>
              <a:rPr b="1" lang="en" sz="1100">
                <a:solidFill>
                  <a:schemeClr val="lt1"/>
                </a:solidFill>
              </a:rPr>
            </a:br>
            <a:endParaRPr b="1" sz="1100">
              <a:solidFill>
                <a:schemeClr val="lt1"/>
              </a:solidFill>
            </a:endParaRPr>
          </a:p>
          <a:p>
            <a:pPr indent="-298450" lvl="0" marL="457200" rtl="0" algn="l">
              <a:lnSpc>
                <a:spcPct val="115000"/>
              </a:lnSpc>
              <a:spcBef>
                <a:spcPts val="0"/>
              </a:spcBef>
              <a:spcAft>
                <a:spcPts val="0"/>
              </a:spcAft>
              <a:buClr>
                <a:schemeClr val="lt1"/>
              </a:buClr>
              <a:buSzPts val="1100"/>
              <a:buChar char="●"/>
            </a:pPr>
            <a:r>
              <a:rPr b="1" lang="en" sz="1100">
                <a:solidFill>
                  <a:schemeClr val="lt1"/>
                </a:solidFill>
              </a:rPr>
              <a:t>Featured on</a:t>
            </a:r>
            <a:r>
              <a:rPr b="1" lang="en" sz="1100">
                <a:solidFill>
                  <a:schemeClr val="lt1"/>
                </a:solidFill>
                <a:uFill>
                  <a:noFill/>
                </a:uFill>
                <a:hlinkClick r:id="rId3">
                  <a:extLst>
                    <a:ext uri="{A12FA001-AC4F-418D-AE19-62706E023703}">
                      <ahyp:hlinkClr val="tx"/>
                    </a:ext>
                  </a:extLst>
                </a:hlinkClick>
              </a:rPr>
              <a:t> </a:t>
            </a:r>
            <a:r>
              <a:rPr b="1" lang="en" sz="1100" u="sng">
                <a:solidFill>
                  <a:schemeClr val="lt1"/>
                </a:solidFill>
                <a:hlinkClick r:id="rId4">
                  <a:extLst>
                    <a:ext uri="{A12FA001-AC4F-418D-AE19-62706E023703}">
                      <ahyp:hlinkClr val="tx"/>
                    </a:ext>
                  </a:extLst>
                </a:hlinkClick>
              </a:rPr>
              <a:t>TheBlop.org</a:t>
            </a:r>
            <a:br>
              <a:rPr b="1" lang="en" sz="1100" u="sng">
                <a:solidFill>
                  <a:schemeClr val="lt1"/>
                </a:solidFill>
                <a:hlinkClick r:id="rId5">
                  <a:extLst>
                    <a:ext uri="{A12FA001-AC4F-418D-AE19-62706E023703}">
                      <ahyp:hlinkClr val="tx"/>
                    </a:ext>
                  </a:extLst>
                </a:hlinkClick>
              </a:rPr>
            </a:br>
            <a:endParaRPr b="1" sz="1100" u="sng">
              <a:solidFill>
                <a:schemeClr val="lt1"/>
              </a:solidFill>
            </a:endParaRPr>
          </a:p>
          <a:p>
            <a:pPr indent="-298450" lvl="0" marL="457200" rtl="0" algn="l">
              <a:lnSpc>
                <a:spcPct val="115000"/>
              </a:lnSpc>
              <a:spcBef>
                <a:spcPts val="0"/>
              </a:spcBef>
              <a:spcAft>
                <a:spcPts val="0"/>
              </a:spcAft>
              <a:buClr>
                <a:schemeClr val="lt1"/>
              </a:buClr>
              <a:buSzPts val="1100"/>
              <a:buChar char="●"/>
            </a:pPr>
            <a:r>
              <a:rPr b="1" lang="en" sz="1100">
                <a:solidFill>
                  <a:schemeClr val="lt1"/>
                </a:solidFill>
              </a:rPr>
              <a:t>Promoted in a</a:t>
            </a:r>
            <a:r>
              <a:rPr b="1" lang="en" sz="1100">
                <a:solidFill>
                  <a:schemeClr val="lt1"/>
                </a:solidFill>
                <a:uFill>
                  <a:noFill/>
                </a:uFill>
                <a:hlinkClick r:id="rId6">
                  <a:extLst>
                    <a:ext uri="{A12FA001-AC4F-418D-AE19-62706E023703}">
                      <ahyp:hlinkClr val="tx"/>
                    </a:ext>
                  </a:extLst>
                </a:hlinkClick>
              </a:rPr>
              <a:t> </a:t>
            </a:r>
            <a:r>
              <a:rPr b="1" lang="en" sz="1100" u="sng">
                <a:solidFill>
                  <a:schemeClr val="lt1"/>
                </a:solidFill>
                <a:hlinkClick r:id="rId7">
                  <a:extLst>
                    <a:ext uri="{A12FA001-AC4F-418D-AE19-62706E023703}">
                      <ahyp:hlinkClr val="tx"/>
                    </a:ext>
                  </a:extLst>
                </a:hlinkClick>
              </a:rPr>
              <a:t>Newsweek article</a:t>
            </a:r>
            <a:r>
              <a:rPr b="1" lang="en" sz="1100">
                <a:solidFill>
                  <a:schemeClr val="lt1"/>
                </a:solidFill>
              </a:rPr>
              <a:t> covering April 19 protest sites</a:t>
            </a:r>
            <a:endParaRPr b="1" sz="1100">
              <a:solidFill>
                <a:schemeClr val="lt1"/>
              </a:solidFill>
            </a:endParaRPr>
          </a:p>
          <a:p>
            <a:pPr indent="0" lvl="0" marL="457200" rtl="0" algn="l">
              <a:lnSpc>
                <a:spcPct val="115000"/>
              </a:lnSpc>
              <a:spcBef>
                <a:spcPts val="1200"/>
              </a:spcBef>
              <a:spcAft>
                <a:spcPts val="0"/>
              </a:spcAft>
              <a:buNone/>
            </a:pPr>
            <a:br>
              <a:rPr b="1" lang="en" sz="1100">
                <a:solidFill>
                  <a:schemeClr val="lt1"/>
                </a:solidFill>
              </a:rPr>
            </a:br>
            <a:endParaRPr b="1" sz="1100">
              <a:solidFill>
                <a:schemeClr val="lt1"/>
              </a:solidFill>
            </a:endParaRPr>
          </a:p>
          <a:p>
            <a:pPr indent="0" lvl="0" marL="0" rtl="0" algn="l">
              <a:spcBef>
                <a:spcPts val="1200"/>
              </a:spcBef>
              <a:spcAft>
                <a:spcPts val="0"/>
              </a:spcAft>
              <a:buNone/>
            </a:pPr>
            <a:r>
              <a:t/>
            </a:r>
            <a:endParaRPr sz="1800">
              <a:solidFill>
                <a:schemeClr val="dk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pic>
        <p:nvPicPr>
          <p:cNvPr id="100" name="Google Shape;100;p20" title="ROD Progress to 4-26 Graph - Edit.png"/>
          <p:cNvPicPr preferRelativeResize="0"/>
          <p:nvPr/>
        </p:nvPicPr>
        <p:blipFill rotWithShape="1">
          <a:blip r:embed="rId3">
            <a:alphaModFix/>
          </a:blip>
          <a:srcRect b="0" l="0" r="0" t="0"/>
          <a:stretch/>
        </p:blipFill>
        <p:spPr>
          <a:xfrm>
            <a:off x="232050" y="130530"/>
            <a:ext cx="8679900" cy="488244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pic>
        <p:nvPicPr>
          <p:cNvPr id="105" name="Google Shape;105;p21" title="ROD Progress 5-9 Graph.png"/>
          <p:cNvPicPr preferRelativeResize="0"/>
          <p:nvPr/>
        </p:nvPicPr>
        <p:blipFill>
          <a:blip r:embed="rId3">
            <a:alphaModFix/>
          </a:blip>
          <a:stretch>
            <a:fillRect/>
          </a:stretch>
        </p:blipFill>
        <p:spPr>
          <a:xfrm>
            <a:off x="152400" y="152400"/>
            <a:ext cx="8602138" cy="483870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